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CEAC1-575F-4290-91AB-297384E27D12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488A-1CD7-4A79-9EA9-C113720CAD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7D2388F-F466-47F3-965D-0CDD7721689F}" type="datetime1">
              <a:rPr lang="en-US" smtClean="0"/>
              <a:t>5/24/2020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2E10-FB6E-4650-82D5-9F7F9B6C1722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F6997-2DC9-49E0-94F7-71D912CAC134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E4EF7-2E8C-461B-AA92-FCD71423F93E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13487B5-D709-4F71-BFAB-E2519B9E10C5}" type="datetime1">
              <a:rPr lang="en-US" smtClean="0"/>
              <a:t>5/24/2020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0476A-A843-408D-84FE-8043DF4626BB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13572-B271-4789-B04B-3F1496DDB42C}" type="datetime1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470F7-B0D2-4146-86A1-02535988EAD6}" type="datetime1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29512F-4B90-4FD9-9673-07B4031CE449}" type="datetime1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71843E7-AB8C-44EE-9CBC-0DA4F0A8DD94}" type="datetime1">
              <a:rPr lang="en-US" smtClean="0"/>
              <a:t>5/24/2020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AB16E52-85C7-4874-9C56-1357837ED55B}" type="datetime1">
              <a:rPr lang="en-US" smtClean="0"/>
              <a:t>5/24/2020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EDB730A-C462-4179-9367-EE2212270045}" type="datetime1">
              <a:rPr lang="en-US" smtClean="0"/>
              <a:t>5/24/2020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711E660-3F22-43CA-BBA2-46EBCE55CC6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Симетрала угла</a:t>
            </a:r>
            <a:br>
              <a:rPr lang="sr-Cyrl-RS" b="1" dirty="0" smtClean="0">
                <a:solidFill>
                  <a:srgbClr val="C00000"/>
                </a:solidFill>
              </a:rPr>
            </a:br>
            <a:r>
              <a:rPr lang="sr-Cyrl-RS" b="1" dirty="0" smtClean="0">
                <a:solidFill>
                  <a:srgbClr val="C00000"/>
                </a:solidFill>
              </a:rPr>
              <a:t>- обрада -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56" y="2786058"/>
            <a:ext cx="3264578" cy="14287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 smtClean="0">
                <a:solidFill>
                  <a:srgbClr val="002060"/>
                </a:solidFill>
              </a:rPr>
              <a:t>  </a:t>
            </a:r>
            <a:r>
              <a:rPr lang="sr-Cyrl-RS" b="1" dirty="0" smtClean="0">
                <a:solidFill>
                  <a:srgbClr val="002060"/>
                </a:solidFill>
              </a:rPr>
              <a:t>25.05.2020.</a:t>
            </a:r>
          </a:p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   5. разред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ilustracija-matema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43314"/>
            <a:ext cx="4775207" cy="26860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L-Shape 4"/>
          <p:cNvSpPr/>
          <p:nvPr/>
        </p:nvSpPr>
        <p:spPr>
          <a:xfrm>
            <a:off x="5500694" y="5643578"/>
            <a:ext cx="3071834" cy="785818"/>
          </a:xfrm>
          <a:prstGeom prst="corner">
            <a:avLst>
              <a:gd name="adj1" fmla="val 50000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10800000">
            <a:off x="5500694" y="4572008"/>
            <a:ext cx="3071834" cy="642942"/>
          </a:xfrm>
          <a:prstGeom prst="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6286512" y="5000636"/>
            <a:ext cx="1500198" cy="928694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   Драги петаци,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На данашњем часу научићете шта је 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симетрала угла </a:t>
            </a:r>
            <a:r>
              <a:rPr lang="sr-Cyrl-RS" dirty="0" smtClean="0"/>
              <a:t>и </a:t>
            </a:r>
            <a:r>
              <a:rPr lang="sr-Cyrl-RS" u="sng" dirty="0" smtClean="0">
                <a:solidFill>
                  <a:srgbClr val="002060"/>
                </a:solidFill>
              </a:rPr>
              <a:t>како се конструише</a:t>
            </a:r>
            <a:r>
              <a:rPr lang="sr-Cyrl-RS" dirty="0" smtClean="0"/>
              <a:t>, </a:t>
            </a:r>
            <a:r>
              <a:rPr lang="sr-Cyrl-RS" u="sng" dirty="0" smtClean="0">
                <a:solidFill>
                  <a:srgbClr val="002060"/>
                </a:solidFill>
              </a:rPr>
              <a:t>како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с</a:t>
            </a:r>
            <a:r>
              <a:rPr lang="sr-Cyrl-RS" u="sng" dirty="0" smtClean="0">
                <a:solidFill>
                  <a:srgbClr val="002060"/>
                </a:solidFill>
              </a:rPr>
              <a:t>е лењиром и шестаром конструишу неки 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углови одређене величине</a:t>
            </a:r>
            <a:r>
              <a:rPr lang="sr-Cyrl-RS" dirty="0" smtClean="0"/>
              <a:t> као и </a:t>
            </a:r>
            <a:r>
              <a:rPr lang="sr-Cyrl-RS" u="sng" dirty="0" smtClean="0">
                <a:solidFill>
                  <a:srgbClr val="002060"/>
                </a:solidFill>
              </a:rPr>
              <a:t>примену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н</a:t>
            </a:r>
            <a:r>
              <a:rPr lang="sr-Cyrl-RS" u="sng" dirty="0" smtClean="0">
                <a:solidFill>
                  <a:srgbClr val="002060"/>
                </a:solidFill>
              </a:rPr>
              <a:t>еких особина симетрале угла.</a:t>
            </a:r>
          </a:p>
          <a:p>
            <a:pPr>
              <a:buNone/>
            </a:pPr>
            <a:r>
              <a:rPr lang="sr-Cyrl-RS" u="sng" dirty="0" smtClean="0"/>
              <a:t> </a:t>
            </a:r>
            <a:r>
              <a:rPr lang="sr-Cyrl-RS" u="sng" dirty="0" smtClean="0"/>
              <a:t> 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</a:t>
            </a:r>
            <a:r>
              <a:rPr lang="sr-Cyrl-RS" dirty="0" smtClean="0">
                <a:solidFill>
                  <a:srgbClr val="C00000"/>
                </a:solidFill>
              </a:rPr>
              <a:t>Сваки угао је осносиметричан и има једну</a:t>
            </a:r>
          </a:p>
          <a:p>
            <a:pPr>
              <a:buNone/>
            </a:pPr>
            <a:r>
              <a:rPr lang="sr-Cyrl-RS" dirty="0" smtClean="0">
                <a:solidFill>
                  <a:srgbClr val="C00000"/>
                </a:solidFill>
              </a:rPr>
              <a:t>о</a:t>
            </a:r>
            <a:r>
              <a:rPr lang="sr-Cyrl-RS" dirty="0" smtClean="0">
                <a:solidFill>
                  <a:srgbClr val="C00000"/>
                </a:solidFill>
              </a:rPr>
              <a:t>су симетрије.</a:t>
            </a:r>
          </a:p>
        </p:txBody>
      </p:sp>
      <p:sp>
        <p:nvSpPr>
          <p:cNvPr id="4" name="Chevron 3"/>
          <p:cNvSpPr/>
          <p:nvPr/>
        </p:nvSpPr>
        <p:spPr>
          <a:xfrm>
            <a:off x="571472" y="500042"/>
            <a:ext cx="714380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43570" y="5429264"/>
            <a:ext cx="185738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15074" y="5715016"/>
            <a:ext cx="1857388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786578" y="6000768"/>
            <a:ext cx="185738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500034" y="4429132"/>
            <a:ext cx="50006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E660-3F22-43CA-BBA2-46EBCE55CC64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85786" y="6143644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 </a:t>
            </a:r>
            <a:r>
              <a:rPr lang="sr-Cyrl-RS" dirty="0" smtClean="0">
                <a:solidFill>
                  <a:srgbClr val="002060"/>
                </a:solidFill>
              </a:rPr>
              <a:t>Оса симетрије угла садржи његово теме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д</a:t>
            </a:r>
            <a:r>
              <a:rPr lang="sr-Cyrl-RS" dirty="0" smtClean="0">
                <a:solidFill>
                  <a:srgbClr val="002060"/>
                </a:solidFill>
              </a:rPr>
              <a:t>ок се краци угла у односу на ову осу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п</a:t>
            </a:r>
            <a:r>
              <a:rPr lang="sr-Cyrl-RS" dirty="0" smtClean="0">
                <a:solidFill>
                  <a:srgbClr val="002060"/>
                </a:solidFill>
              </a:rPr>
              <a:t>ресликавају један у други.</a:t>
            </a:r>
          </a:p>
          <a:p>
            <a:pPr>
              <a:buNone/>
            </a:pPr>
            <a:r>
              <a:rPr lang="sr-Cyrl-RS" u="sng" dirty="0" smtClean="0"/>
              <a:t>Оса симетрије угла дели тај угао на два </a:t>
            </a:r>
          </a:p>
          <a:p>
            <a:pPr>
              <a:buNone/>
            </a:pPr>
            <a:r>
              <a:rPr lang="sr-Cyrl-RS" u="sng" dirty="0" smtClean="0"/>
              <a:t>једнака угла. </a:t>
            </a:r>
            <a:r>
              <a:rPr lang="sr-Cyrl-RS" dirty="0" smtClean="0"/>
              <a:t>Део осе симетрије који </a:t>
            </a:r>
          </a:p>
          <a:p>
            <a:pPr>
              <a:buNone/>
            </a:pPr>
            <a:r>
              <a:rPr lang="sr-Cyrl-RS" dirty="0" smtClean="0"/>
              <a:t>припада углу назива се </a:t>
            </a:r>
            <a:r>
              <a:rPr lang="sr-Cyrl-RS" i="1" dirty="0" smtClean="0">
                <a:solidFill>
                  <a:srgbClr val="C00000"/>
                </a:solidFill>
              </a:rPr>
              <a:t>симетрала тог угла</a:t>
            </a:r>
            <a:r>
              <a:rPr lang="sr-Cyrl-R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500438"/>
            <a:ext cx="4500594" cy="274270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Chevron 4"/>
          <p:cNvSpPr/>
          <p:nvPr/>
        </p:nvSpPr>
        <p:spPr>
          <a:xfrm>
            <a:off x="500034" y="500042"/>
            <a:ext cx="642942" cy="21431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43702" y="5000636"/>
            <a:ext cx="185738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786578" y="5357826"/>
            <a:ext cx="1857388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00892" y="5715016"/>
            <a:ext cx="185738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E660-3F22-43CA-BBA2-46EBCE55CC64}" type="slidenum">
              <a:rPr lang="en-US" smtClean="0"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1472" y="6286520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b="1" i="1" dirty="0" smtClean="0">
                <a:solidFill>
                  <a:srgbClr val="C00000"/>
                </a:solidFill>
              </a:rPr>
              <a:t>           </a:t>
            </a:r>
            <a:r>
              <a:rPr lang="sr-Cyrl-RS" b="1" i="1" u="sng" dirty="0" smtClean="0">
                <a:solidFill>
                  <a:srgbClr val="C00000"/>
                </a:solidFill>
              </a:rPr>
              <a:t>Деф: </a:t>
            </a:r>
            <a:r>
              <a:rPr lang="sr-Cyrl-RS" dirty="0" smtClean="0">
                <a:solidFill>
                  <a:srgbClr val="002060"/>
                </a:solidFill>
              </a:rPr>
              <a:t>За сваки угао </a:t>
            </a:r>
            <a:r>
              <a:rPr lang="sr-Latn-RS" dirty="0" smtClean="0">
                <a:solidFill>
                  <a:srgbClr val="002060"/>
                </a:solidFill>
              </a:rPr>
              <a:t>pOq</a:t>
            </a:r>
            <a:r>
              <a:rPr lang="sr-Cyrl-RS" dirty="0" smtClean="0">
                <a:solidFill>
                  <a:srgbClr val="002060"/>
                </a:solidFill>
              </a:rPr>
              <a:t> постоји 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јединствена полуправа </a:t>
            </a:r>
            <a:r>
              <a:rPr lang="sr-Latn-RS" dirty="0" smtClean="0">
                <a:solidFill>
                  <a:srgbClr val="002060"/>
                </a:solidFill>
              </a:rPr>
              <a:t>Os</a:t>
            </a:r>
            <a:r>
              <a:rPr lang="sr-Cyrl-RS" dirty="0" smtClean="0">
                <a:solidFill>
                  <a:srgbClr val="002060"/>
                </a:solidFill>
              </a:rPr>
              <a:t> која </a:t>
            </a:r>
            <a:r>
              <a:rPr lang="sr-Cyrl-RS" dirty="0" smtClean="0">
                <a:solidFill>
                  <a:srgbClr val="C00000"/>
                </a:solidFill>
              </a:rPr>
              <a:t>припада</a:t>
            </a:r>
            <a:r>
              <a:rPr lang="sr-Cyrl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C00000"/>
                </a:solidFill>
              </a:rPr>
              <a:t>том </a:t>
            </a:r>
          </a:p>
          <a:p>
            <a:pPr>
              <a:buNone/>
            </a:pPr>
            <a:r>
              <a:rPr lang="sr-Cyrl-RS" dirty="0" smtClean="0">
                <a:solidFill>
                  <a:srgbClr val="C00000"/>
                </a:solidFill>
              </a:rPr>
              <a:t>углу </a:t>
            </a:r>
            <a:r>
              <a:rPr lang="sr-Cyrl-RS" dirty="0" smtClean="0">
                <a:solidFill>
                  <a:srgbClr val="002060"/>
                </a:solidFill>
              </a:rPr>
              <a:t>и </a:t>
            </a:r>
            <a:r>
              <a:rPr lang="sr-Cyrl-RS" dirty="0" smtClean="0">
                <a:solidFill>
                  <a:srgbClr val="C00000"/>
                </a:solidFill>
              </a:rPr>
              <a:t>дели га на два једнака угла</a:t>
            </a:r>
            <a:r>
              <a:rPr lang="sr-Cyrl-RS" dirty="0" smtClean="0">
                <a:solidFill>
                  <a:srgbClr val="002060"/>
                </a:solidFill>
              </a:rPr>
              <a:t>,                    .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Та полуправа се назива </a:t>
            </a:r>
            <a:r>
              <a:rPr lang="sr-Cyrl-RS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симетрала угла </a:t>
            </a:r>
            <a:r>
              <a:rPr lang="sr-Cyrl-RS" dirty="0" smtClean="0">
                <a:solidFill>
                  <a:srgbClr val="002060"/>
                </a:solidFill>
              </a:rPr>
              <a:t>и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означава се малим словом </a:t>
            </a:r>
            <a:r>
              <a:rPr lang="sr-Latn-RS" dirty="0" smtClean="0">
                <a:solidFill>
                  <a:srgbClr val="002060"/>
                </a:solidFill>
              </a:rPr>
              <a:t>s</a:t>
            </a:r>
            <a:r>
              <a:rPr lang="sr-Cyrl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у чијем се 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индексу наводи ознака угла, нпр. симетралу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у</a:t>
            </a:r>
            <a:r>
              <a:rPr lang="sr-Cyrl-RS" dirty="0" smtClean="0">
                <a:solidFill>
                  <a:srgbClr val="002060"/>
                </a:solidFill>
              </a:rPr>
              <a:t>гла </a:t>
            </a:r>
            <a:r>
              <a:rPr lang="sr-Latn-RS" dirty="0" smtClean="0">
                <a:solidFill>
                  <a:srgbClr val="002060"/>
                </a:solidFill>
              </a:rPr>
              <a:t>pOq</a:t>
            </a:r>
            <a:r>
              <a:rPr lang="sr-Cyrl-RS" dirty="0" smtClean="0">
                <a:solidFill>
                  <a:srgbClr val="002060"/>
                </a:solidFill>
              </a:rPr>
              <a:t> означавамо            .</a:t>
            </a:r>
          </a:p>
        </p:txBody>
      </p:sp>
      <p:pic>
        <p:nvPicPr>
          <p:cNvPr id="4" name="Picture 3" descr="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1285860"/>
            <a:ext cx="1714512" cy="5265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 descr="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86124"/>
            <a:ext cx="864979" cy="5000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929066"/>
            <a:ext cx="2286016" cy="235745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 descr="5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929066"/>
            <a:ext cx="5786478" cy="235745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E660-3F22-43CA-BBA2-46EBCE55CC64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357290" y="6357958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00034" y="500042"/>
            <a:ext cx="928694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5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r>
              <a:rPr lang="sr-Cyrl-RS" sz="2800" dirty="0" smtClean="0">
                <a:solidFill>
                  <a:srgbClr val="002060"/>
                </a:solidFill>
              </a:rPr>
              <a:t>Пример:</a:t>
            </a:r>
            <a:r>
              <a:rPr lang="sr-Cyrl-RS" sz="2800" dirty="0" smtClean="0"/>
              <a:t> На слици је приказа конструкција угла од </a:t>
            </a:r>
          </a:p>
          <a:p>
            <a:pPr>
              <a:buNone/>
            </a:pPr>
            <a:r>
              <a:rPr lang="sr-Cyrl-RS" sz="2800" dirty="0" smtClean="0"/>
              <a:t>45°. Прво је конструисан прав угао </a:t>
            </a:r>
            <a:r>
              <a:rPr lang="sr-Latn-RS" sz="2800" dirty="0" smtClean="0"/>
              <a:t>pOq</a:t>
            </a:r>
            <a:r>
              <a:rPr lang="sr-Cyrl-RS" sz="2800" dirty="0" smtClean="0"/>
              <a:t>. Затим је </a:t>
            </a:r>
          </a:p>
          <a:p>
            <a:pPr>
              <a:buNone/>
            </a:pPr>
            <a:r>
              <a:rPr lang="sr-Cyrl-RS" sz="2800" dirty="0" smtClean="0"/>
              <a:t>тај угао симетралом подељен на два једнака угла </a:t>
            </a:r>
          </a:p>
          <a:p>
            <a:pPr>
              <a:buNone/>
            </a:pPr>
            <a:r>
              <a:rPr lang="sr-Cyrl-RS" sz="2800" dirty="0" smtClean="0"/>
              <a:t>од по 45°. Угао од 135° је упоредан углу од </a:t>
            </a:r>
          </a:p>
          <a:p>
            <a:pPr>
              <a:buNone/>
            </a:pPr>
            <a:r>
              <a:rPr lang="sr-Cyrl-RS" sz="2800" dirty="0" smtClean="0"/>
              <a:t>45°.Дакле, и угао од 135° се може конструисати </a:t>
            </a:r>
          </a:p>
          <a:p>
            <a:pPr>
              <a:buNone/>
            </a:pPr>
            <a:r>
              <a:rPr lang="sr-Cyrl-RS" sz="2800" dirty="0" smtClean="0"/>
              <a:t>употребом обичног лењира и шестара.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000372"/>
            <a:ext cx="4714908" cy="35004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6786578" y="5500702"/>
            <a:ext cx="1643074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000892" y="5715016"/>
            <a:ext cx="1643074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143768" y="6000768"/>
            <a:ext cx="1643074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E660-3F22-43CA-BBA2-46EBCE55CC64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6532118" y="4254964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     </a:t>
            </a:r>
            <a:r>
              <a:rPr lang="sr-Cyrl-RS" sz="3000" dirty="0" smtClean="0"/>
              <a:t>Свака тачка симетрале дужи једнако је</a:t>
            </a:r>
          </a:p>
          <a:p>
            <a:pPr>
              <a:buNone/>
            </a:pPr>
            <a:r>
              <a:rPr lang="sr-Cyrl-RS" sz="3000" dirty="0" smtClean="0"/>
              <a:t>удаљена од крајева те дужи. Из особина осне</a:t>
            </a:r>
          </a:p>
          <a:p>
            <a:pPr>
              <a:buNone/>
            </a:pPr>
            <a:r>
              <a:rPr lang="sr-Cyrl-RS" sz="3000" dirty="0" smtClean="0"/>
              <a:t>симетрије, изводимо одговарајуће тврђење и </a:t>
            </a:r>
          </a:p>
          <a:p>
            <a:pPr>
              <a:buNone/>
            </a:pPr>
            <a:r>
              <a:rPr lang="sr-Cyrl-RS" sz="3000" dirty="0" smtClean="0"/>
              <a:t>за симетралу угла.</a:t>
            </a:r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r>
              <a:rPr lang="sr-Cyrl-RS" sz="2400" i="1" dirty="0" smtClean="0">
                <a:solidFill>
                  <a:srgbClr val="C00000"/>
                </a:solidFill>
              </a:rPr>
              <a:t>До наредног часа када ћемо вежбати конструкцију </a:t>
            </a:r>
          </a:p>
          <a:p>
            <a:pPr>
              <a:buNone/>
            </a:pPr>
            <a:r>
              <a:rPr lang="sr-Cyrl-RS" sz="2400" i="1" dirty="0" smtClean="0">
                <a:solidFill>
                  <a:srgbClr val="C00000"/>
                </a:solidFill>
              </a:rPr>
              <a:t>симетрале угла, срдачан поздрав</a:t>
            </a:r>
          </a:p>
          <a:p>
            <a:pPr>
              <a:buNone/>
            </a:pPr>
            <a:r>
              <a:rPr lang="sr-Cyrl-RS" sz="2400" i="1" dirty="0" smtClean="0">
                <a:solidFill>
                  <a:srgbClr val="C00000"/>
                </a:solidFill>
              </a:rPr>
              <a:t> </a:t>
            </a:r>
            <a:r>
              <a:rPr lang="sr-Cyrl-RS" sz="2400" i="1" dirty="0" smtClean="0">
                <a:solidFill>
                  <a:srgbClr val="C00000"/>
                </a:solidFill>
              </a:rPr>
              <a:t>                                               ваше наставнице  Јована   и   Марија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500034" y="500042"/>
            <a:ext cx="714380" cy="21431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8143932" cy="328181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E660-3F22-43CA-BBA2-46EBCE55CC64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714412" y="6286520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61</TotalTime>
  <Words>280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Foundry</vt:lpstr>
      <vt:lpstr>Симетрала угла - обрада -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</dc:creator>
  <cp:lastModifiedBy>Marija</cp:lastModifiedBy>
  <cp:revision>7</cp:revision>
  <dcterms:created xsi:type="dcterms:W3CDTF">2020-05-24T19:23:35Z</dcterms:created>
  <dcterms:modified xsi:type="dcterms:W3CDTF">2020-05-24T20:25:16Z</dcterms:modified>
</cp:coreProperties>
</file>